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FFC25-303C-4296-867C-AA138B1DDA83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04A09-0B38-45D4-AD94-3ED2A3B58A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4A09-0B38-45D4-AD94-3ED2A3B58A93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4A09-0B38-45D4-AD94-3ED2A3B58A93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0403-F8F0-42F7-96B1-8502C5974444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0848-F061-4039-A9CC-0F830A81E20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3733800" cy="1323439"/>
          </a:xfrm>
          <a:prstGeom prst="rect">
            <a:avLst/>
          </a:prstGeom>
          <a:solidFill>
            <a:schemeClr val="tx1"/>
          </a:solidFill>
          <a:ln w="50800" cmpd="thinThick">
            <a:solidFill>
              <a:srgbClr val="FFFF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The Mongol and Ming Empires</a:t>
            </a:r>
            <a:r>
              <a:rPr lang="en-US" sz="4000" b="1">
                <a:solidFill>
                  <a:srgbClr val="FFFF00"/>
                </a:solidFill>
              </a:rPr>
              <a:t>: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3505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Mongols</a:t>
            </a:r>
            <a:r>
              <a:rPr lang="en-US" sz="2400" b="1" dirty="0">
                <a:solidFill>
                  <a:schemeClr val="bg1"/>
                </a:solidFill>
              </a:rPr>
              <a:t> came from the Steppes of Asia: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Were separate warring tribes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United by </a:t>
            </a:r>
            <a:r>
              <a:rPr lang="en-US" sz="2800" b="1" dirty="0">
                <a:solidFill>
                  <a:srgbClr val="FFFF00"/>
                </a:solidFill>
              </a:rPr>
              <a:t>Genghis Khan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Genghis Khan conquered a huge empire: Pacific Ocean (China) to E. Europe</a:t>
            </a:r>
          </a:p>
          <a:p>
            <a:pPr>
              <a:buFont typeface="Arial" pitchFamily="34" charset="0"/>
              <a:buChar char="•"/>
            </a:pPr>
            <a:r>
              <a:rPr lang="en-US" sz="2800" b="1" u="sng" dirty="0">
                <a:solidFill>
                  <a:srgbClr val="FFFF00"/>
                </a:solidFill>
              </a:rPr>
              <a:t>Steppes</a:t>
            </a:r>
            <a:r>
              <a:rPr lang="en-US" sz="2400" dirty="0"/>
              <a:t> – </a:t>
            </a:r>
            <a:r>
              <a:rPr lang="en-US" sz="2400" dirty="0">
                <a:solidFill>
                  <a:srgbClr val="FFFF00"/>
                </a:solidFill>
              </a:rPr>
              <a:t>vast, treeless plains of Central Asia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greenprinteronline.com/blog/wp-content/uploads/2011/02/genghiskh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"/>
            <a:ext cx="2992078" cy="2574446"/>
          </a:xfrm>
          <a:prstGeom prst="rect">
            <a:avLst/>
          </a:prstGeom>
          <a:noFill/>
        </p:spPr>
      </p:pic>
      <p:pic>
        <p:nvPicPr>
          <p:cNvPr id="11268" name="Picture 4" descr="http://www.mongolia-attractions.com/images/mongolmap1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55373"/>
            <a:ext cx="5029200" cy="3421652"/>
          </a:xfrm>
          <a:prstGeom prst="rect">
            <a:avLst/>
          </a:prstGeom>
          <a:noFill/>
        </p:spPr>
      </p:pic>
      <p:pic>
        <p:nvPicPr>
          <p:cNvPr id="11270" name="Picture 6" descr="http://britishbattles.homestead.com/files/asia/eastasia/1894-5/TRANS_chinese_or_mongol_irregular_horse_190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09600"/>
            <a:ext cx="2008123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300" y="228600"/>
            <a:ext cx="40977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Mongols invade China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Used missiles loaded into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metal tubes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Dominated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Asia For </a:t>
            </a:r>
          </a:p>
          <a:p>
            <a:r>
              <a:rPr lang="en-US" sz="2800" dirty="0">
                <a:solidFill>
                  <a:schemeClr val="bg1"/>
                </a:solidFill>
              </a:rPr>
              <a:t>150 years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7390" y="4825395"/>
            <a:ext cx="457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Contact &amp; trade w/ Europe &amp; Asia thrived</a:t>
            </a:r>
          </a:p>
        </p:txBody>
      </p:sp>
      <p:pic>
        <p:nvPicPr>
          <p:cNvPr id="20486" name="Picture 6" descr="http://mlamworldhistory.files.wordpress.com/2010/10/mong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8600"/>
            <a:ext cx="3162300" cy="2258786"/>
          </a:xfrm>
          <a:prstGeom prst="rect">
            <a:avLst/>
          </a:prstGeom>
          <a:noFill/>
        </p:spPr>
      </p:pic>
      <p:pic>
        <p:nvPicPr>
          <p:cNvPr id="20488" name="Picture 8" descr="http://media.comicvine.com/uploads/0/9241/522167-000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1905000" cy="1924051"/>
          </a:xfrm>
          <a:prstGeom prst="rect">
            <a:avLst/>
          </a:prstGeom>
          <a:noFill/>
        </p:spPr>
      </p:pic>
      <p:pic>
        <p:nvPicPr>
          <p:cNvPr id="20492" name="Picture 12" descr="http://t3.gstatic.com/images?q=tbn:ANd9GcQs0lufEWXg2OXmuUh37t43e6ZfRLpxEWD0xVumum96wVa8LFKD3KDmji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55031">
            <a:off x="2555712" y="4689311"/>
            <a:ext cx="937204" cy="937204"/>
          </a:xfrm>
          <a:prstGeom prst="rect">
            <a:avLst/>
          </a:prstGeom>
          <a:noFill/>
        </p:spPr>
      </p:pic>
      <p:pic>
        <p:nvPicPr>
          <p:cNvPr id="20494" name="Picture 14" descr="http://upload.wikimedia.org/wikipedia/commons/thumb/7/74/Silk_route.jpg/300px-Silk_rou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868167"/>
            <a:ext cx="3124200" cy="2030731"/>
          </a:xfrm>
          <a:prstGeom prst="rect">
            <a:avLst/>
          </a:prstGeom>
          <a:noFill/>
        </p:spPr>
      </p:pic>
      <p:pic>
        <p:nvPicPr>
          <p:cNvPr id="20496" name="Picture 16" descr="http://static.flickr.com/3075/2719081738_fc2b2461b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530977">
            <a:off x="4436638" y="107940"/>
            <a:ext cx="1231064" cy="1641419"/>
          </a:xfrm>
          <a:prstGeom prst="rect">
            <a:avLst/>
          </a:prstGeom>
          <a:noFill/>
        </p:spPr>
      </p:pic>
      <p:pic>
        <p:nvPicPr>
          <p:cNvPr id="20498" name="Picture 18" descr="http://indianfood.indianetzone.com/spices/images/home_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11592">
            <a:off x="7664882" y="3582719"/>
            <a:ext cx="1151844" cy="1076975"/>
          </a:xfrm>
          <a:prstGeom prst="rect">
            <a:avLst/>
          </a:prstGeom>
          <a:noFill/>
        </p:spPr>
      </p:pic>
      <p:pic>
        <p:nvPicPr>
          <p:cNvPr id="20500" name="Picture 20" descr="http://images2.wikia.nocookie.net/__cb20110424190224/deadliestfiction/images/c/ca/Hand-cannon_14263_lg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1981200"/>
            <a:ext cx="2040398" cy="1676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62200" y="2590800"/>
            <a:ext cx="1219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Mongolian Hand cannon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China was called </a:t>
            </a:r>
            <a:r>
              <a:rPr lang="en-US" sz="2400" b="1" dirty="0">
                <a:solidFill>
                  <a:srgbClr val="FFFF00"/>
                </a:solidFill>
              </a:rPr>
              <a:t>“Cathay” </a:t>
            </a:r>
            <a:r>
              <a:rPr lang="en-US" sz="2400" dirty="0">
                <a:solidFill>
                  <a:schemeClr val="bg1"/>
                </a:solidFill>
              </a:rPr>
              <a:t>at that time (you will see this on old maps)</a:t>
            </a:r>
          </a:p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381000"/>
            <a:ext cx="320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FFFF00"/>
                </a:solidFill>
              </a:rPr>
              <a:t>Italian Merchant, Marco Polo,  visits China – 1271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He spent 17 yrs there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Wrote about travels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Described royal palaces, royal mail system, good roads, etc.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Reported city of Hangzhou = 10-12 times size of Venice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campinternet.net/astronomy/img/marco_polo_ro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441920" cy="3048000"/>
          </a:xfrm>
          <a:prstGeom prst="rect">
            <a:avLst/>
          </a:prstGeom>
          <a:noFill/>
        </p:spPr>
      </p:pic>
      <p:pic>
        <p:nvPicPr>
          <p:cNvPr id="14340" name="Picture 4" descr="http://upload.wikimedia.org/wikipedia/commons/thumb/3/3d/Marco_Polo_-_costume_tartare.jpg/220px-Marco_Polo_-_costume_tart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4495800"/>
            <a:ext cx="1583569" cy="2209800"/>
          </a:xfrm>
          <a:prstGeom prst="rect">
            <a:avLst/>
          </a:prstGeom>
          <a:noFill/>
        </p:spPr>
      </p:pic>
      <p:pic>
        <p:nvPicPr>
          <p:cNvPr id="14342" name="Picture 6" descr="http://www.bugbog.com/images/galleries/china-pictures/hangzhou-temple-ch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720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4648200" cy="584775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Ming Restore Chinese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3733800" cy="5539978"/>
          </a:xfrm>
          <a:prstGeom prst="rect">
            <a:avLst/>
          </a:prstGeom>
          <a:solidFill>
            <a:schemeClr val="tx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1368 – founding of Ming Dynasty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Ming means “brilliant”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farming methods  increased food production: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Rice, corn, sweet potatoes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u="sng" dirty="0">
                <a:solidFill>
                  <a:srgbClr val="FFFF00"/>
                </a:solidFill>
              </a:rPr>
              <a:t>Terracing</a:t>
            </a:r>
            <a:r>
              <a:rPr lang="en-US" sz="2400" dirty="0">
                <a:solidFill>
                  <a:schemeClr val="bg1"/>
                </a:solidFill>
              </a:rPr>
              <a:t> improves  &amp; increases growing area: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Cutting horizontal steps into steep hillsides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5362" name="Picture 2" descr="http://www.allthepages.org/images/blog/wet-terr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438400"/>
            <a:ext cx="4229100" cy="4229100"/>
          </a:xfrm>
          <a:prstGeom prst="rect">
            <a:avLst/>
          </a:prstGeom>
          <a:noFill/>
        </p:spPr>
      </p:pic>
      <p:pic>
        <p:nvPicPr>
          <p:cNvPr id="15364" name="Picture 4" descr="http://farm2.static.flickr.com/1361/723853042_8c58745d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0868" y="228600"/>
            <a:ext cx="3661260" cy="2438400"/>
          </a:xfrm>
          <a:prstGeom prst="rect">
            <a:avLst/>
          </a:prstGeom>
          <a:noFill/>
        </p:spPr>
      </p:pic>
      <p:pic>
        <p:nvPicPr>
          <p:cNvPr id="15368" name="Picture 8" descr="http://www.skyislandnaturals.com/images/ingredients/sweet-potat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7973">
            <a:off x="2850659" y="3824023"/>
            <a:ext cx="1019175" cy="1084577"/>
          </a:xfrm>
          <a:prstGeom prst="rect">
            <a:avLst/>
          </a:prstGeom>
          <a:noFill/>
        </p:spPr>
      </p:pic>
      <p:pic>
        <p:nvPicPr>
          <p:cNvPr id="15370" name="Picture 10" descr="http://www.bigrivertel.net/~planpher/cor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5901">
            <a:off x="1846902" y="3964773"/>
            <a:ext cx="1009650" cy="1076326"/>
          </a:xfrm>
          <a:prstGeom prst="rect">
            <a:avLst/>
          </a:prstGeom>
          <a:noFill/>
        </p:spPr>
      </p:pic>
      <p:pic>
        <p:nvPicPr>
          <p:cNvPr id="15372" name="Picture 12" descr="http://www.fao.org/rice2004/images/ri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65330">
            <a:off x="3621686" y="933013"/>
            <a:ext cx="1041040" cy="1571236"/>
          </a:xfrm>
          <a:prstGeom prst="rect">
            <a:avLst/>
          </a:prstGeom>
          <a:noFill/>
        </p:spPr>
      </p:pic>
      <p:pic>
        <p:nvPicPr>
          <p:cNvPr id="15380" name="Picture 20" descr="http://nickywe.tripod.com/sitebuildercontent/sitebuilderpictures/ric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286000"/>
            <a:ext cx="1143000" cy="9249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4648200" cy="553998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Ming Restore Chinese Rule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4191000" cy="4154984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Industries: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Porcelain, paper, tools</a:t>
            </a:r>
          </a:p>
          <a:p>
            <a:pPr lvl="1"/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Good Canal Transport System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Grand Canal / moves goods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New Technologies: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better printing = flood of books = inexpensive = reading by common people increased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90" name="Picture 6" descr="http://www.chinapotteryonline.com/wp-content/uploads/2011/01/antique-ming-porcel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2667000" cy="1997414"/>
          </a:xfrm>
          <a:prstGeom prst="rect">
            <a:avLst/>
          </a:prstGeom>
          <a:noFill/>
        </p:spPr>
      </p:pic>
      <p:pic>
        <p:nvPicPr>
          <p:cNvPr id="7" name="Picture 4" descr="http://rental.sensibledevelopment.com/lots/image/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07824"/>
            <a:ext cx="1790699" cy="232127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2438400"/>
            <a:ext cx="2286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Ming Vases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/>
              <a:t> highly valued  &amp; VERY  expensive!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Exported to West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Collected even today</a:t>
            </a:r>
          </a:p>
        </p:txBody>
      </p:sp>
      <p:pic>
        <p:nvPicPr>
          <p:cNvPr id="16396" name="Picture 12" descr="http://www.chinapage.org/canal01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4648200"/>
            <a:ext cx="3743386" cy="1996901"/>
          </a:xfrm>
          <a:prstGeom prst="rect">
            <a:avLst/>
          </a:prstGeom>
          <a:noFill/>
        </p:spPr>
      </p:pic>
      <p:pic>
        <p:nvPicPr>
          <p:cNvPr id="16398" name="Picture 14" descr="http://www.wattmark.com/UploadFiles/webinfo/201141033436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495800"/>
            <a:ext cx="2911937" cy="2114551"/>
          </a:xfrm>
          <a:prstGeom prst="rect">
            <a:avLst/>
          </a:prstGeom>
          <a:noFill/>
        </p:spPr>
      </p:pic>
      <p:pic>
        <p:nvPicPr>
          <p:cNvPr id="13" name="Picture 10" descr="http://graphics8.nytimes.com/images/2007/07/23/world/20070724_CANAL_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142072"/>
            <a:ext cx="1831753" cy="24873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04800"/>
            <a:ext cx="3657600" cy="52322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Zheng He and His Fleets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441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1405 – 1433 – Zheng He commanded 7 expeditions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62 huge ships, over 400 ft. long!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Had a 40 ft rudder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200 smaller ships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28,000 sailors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Explored: coast of SE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Asia, India, Red Sea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&amp; Persian Gulf, E. Africa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Set up permanent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trading centers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Exotic imports, like 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giraffes, sent to China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World learned of power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of Chinese Emperors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www.alrahalah.com/wp-content/uploads/2010/09/voyages-of-zheng-he-map-06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90600"/>
            <a:ext cx="4367774" cy="2286000"/>
          </a:xfrm>
          <a:prstGeom prst="rect">
            <a:avLst/>
          </a:prstGeom>
          <a:noFill/>
        </p:spPr>
      </p:pic>
      <p:pic>
        <p:nvPicPr>
          <p:cNvPr id="17414" name="Picture 6" descr="http://apwhod2011.pbworks.com/f/1306449960/ZhengHe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1400"/>
            <a:ext cx="3476602" cy="2139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5791200"/>
            <a:ext cx="2743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Zheng He’s ship compared</a:t>
            </a:r>
          </a:p>
          <a:p>
            <a:r>
              <a:rPr lang="en-US" b="1" dirty="0"/>
              <a:t> to Columbus’ ship</a:t>
            </a:r>
          </a:p>
        </p:txBody>
      </p:sp>
      <p:pic>
        <p:nvPicPr>
          <p:cNvPr id="17416" name="Picture 8" descr="http://staff.imsa.edu/~esmith/treasurefleet/treasurefleet/zhengh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209800"/>
            <a:ext cx="1359055" cy="1883535"/>
          </a:xfrm>
          <a:prstGeom prst="rect">
            <a:avLst/>
          </a:prstGeom>
          <a:noFill/>
        </p:spPr>
      </p:pic>
      <p:pic>
        <p:nvPicPr>
          <p:cNvPr id="17418" name="Picture 10" descr="http://www.executedtoday.com/images/Zheng_He_giraff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399" y="4343400"/>
            <a:ext cx="1743307" cy="2133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30480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Exploration Ends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464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1435 – Zheng He died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Ming emperor  suddenly banned building of seagoing ships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Why turn back on exploration?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Too costly?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Against Confucianism?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Preserve traditions?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60 years later Columbus begins exploration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What might have happened if China had continued exploring?</a:t>
            </a:r>
          </a:p>
        </p:txBody>
      </p:sp>
      <p:pic>
        <p:nvPicPr>
          <p:cNvPr id="19460" name="Picture 4" descr="http://www.muslimheritage.com/uploads/Zheng_He_tomb_Nanj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04799"/>
            <a:ext cx="2971800" cy="2227643"/>
          </a:xfrm>
          <a:prstGeom prst="rect">
            <a:avLst/>
          </a:prstGeom>
          <a:noFill/>
        </p:spPr>
      </p:pic>
      <p:pic>
        <p:nvPicPr>
          <p:cNvPr id="19462" name="Picture 6" descr="http://www.theepochtimes.com/n2/images/stories/large/2011/08/12/114338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347561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10400" y="1981200"/>
            <a:ext cx="1905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Zheng He’s grave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7600" y="3200400"/>
            <a:ext cx="1447800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Ming Dynasty closes its doors to the world</a:t>
            </a:r>
          </a:p>
        </p:txBody>
      </p:sp>
      <p:pic>
        <p:nvPicPr>
          <p:cNvPr id="19468" name="Picture 12" descr="http://www.annin.com/downloads/clipart/Columbus_Day/Images/columbocp_a2zcds_co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419600"/>
            <a:ext cx="3429000" cy="216887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366</Words>
  <Application>Microsoft Office PowerPoint</Application>
  <PresentationFormat>On-screen Show (4:3)</PresentationFormat>
  <Paragraphs>85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50</cp:revision>
  <dcterms:created xsi:type="dcterms:W3CDTF">2012-10-24T15:12:07Z</dcterms:created>
  <dcterms:modified xsi:type="dcterms:W3CDTF">2019-09-04T20:31:08Z</dcterms:modified>
</cp:coreProperties>
</file>